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552" r:id="rId3"/>
    <p:sldId id="511" r:id="rId4"/>
    <p:sldId id="580" r:id="rId5"/>
    <p:sldId id="581" r:id="rId6"/>
    <p:sldId id="583" r:id="rId7"/>
    <p:sldId id="584" r:id="rId8"/>
    <p:sldId id="585" r:id="rId9"/>
    <p:sldId id="555" r:id="rId10"/>
    <p:sldId id="556" r:id="rId11"/>
    <p:sldId id="586" r:id="rId12"/>
    <p:sldId id="588" r:id="rId13"/>
    <p:sldId id="592" r:id="rId14"/>
    <p:sldId id="590" r:id="rId15"/>
    <p:sldId id="587" r:id="rId16"/>
    <p:sldId id="589" r:id="rId17"/>
    <p:sldId id="605" r:id="rId18"/>
    <p:sldId id="593" r:id="rId19"/>
    <p:sldId id="594" r:id="rId20"/>
    <p:sldId id="597" r:id="rId21"/>
    <p:sldId id="595" r:id="rId22"/>
    <p:sldId id="596" r:id="rId23"/>
    <p:sldId id="562" r:id="rId24"/>
    <p:sldId id="598" r:id="rId25"/>
    <p:sldId id="599" r:id="rId26"/>
    <p:sldId id="606" r:id="rId27"/>
    <p:sldId id="607" r:id="rId28"/>
    <p:sldId id="600" r:id="rId29"/>
    <p:sldId id="602" r:id="rId30"/>
    <p:sldId id="603" r:id="rId31"/>
    <p:sldId id="609" r:id="rId32"/>
    <p:sldId id="611" r:id="rId33"/>
    <p:sldId id="612" r:id="rId34"/>
    <p:sldId id="546" r:id="rId35"/>
    <p:sldId id="533" r:id="rId3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1928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A8545A58-F2B3-4653-94CC-34194E6AE509}" type="datetimeFigureOut">
              <a:rPr lang="en-US" smtClean="0"/>
              <a:pPr/>
              <a:t>9/6/23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C88FE318-AE0D-4808-A70C-FAD490D39F0E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531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9/6/23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9/6/23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9/6/23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9/6/23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9/6/23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9/6/23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9/6/23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9/6/23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9/6/23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9/6/23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9/6/23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474ECD4A-1D3F-4C9F-9338-193562AB3F0A}" type="datetimeFigureOut">
              <a:rPr lang="en-US" smtClean="0"/>
              <a:pPr/>
              <a:t>9/6/23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43888B5-197D-4E5D-9DB9-9B33BD0252C3}" type="slidenum">
              <a:rPr lang="en-AU" smtClean="0"/>
              <a:pPr/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 fontScale="90000"/>
          </a:bodyPr>
          <a:lstStyle/>
          <a:p>
            <a:r>
              <a:rPr lang="en-AU" sz="3600" dirty="0">
                <a:solidFill>
                  <a:schemeClr val="bg1"/>
                </a:solidFill>
              </a:rPr>
              <a:t>Designing rigorous surveys and experiments:</a:t>
            </a:r>
            <a:br>
              <a:rPr lang="en-AU" sz="3100" dirty="0">
                <a:solidFill>
                  <a:schemeClr val="bg1"/>
                </a:solidFill>
              </a:rPr>
            </a:br>
            <a:r>
              <a:rPr lang="en-AU" sz="2800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RANDOMISATION!!!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6176813"/>
            <a:ext cx="7674501" cy="675777"/>
          </a:xfrm>
        </p:spPr>
        <p:txBody>
          <a:bodyPr/>
          <a:lstStyle/>
          <a:p>
            <a:pPr algn="l"/>
            <a:r>
              <a:rPr lang="en-AU" dirty="0">
                <a:solidFill>
                  <a:srgbClr val="FFFFFF"/>
                </a:solidFill>
              </a:rPr>
              <a:t>Dr John Dwyer CONS7008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8313" y="1470523"/>
            <a:ext cx="5390763" cy="442211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How do we randomise?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Common sampling approaches: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C0504D"/>
                </a:solidFill>
              </a:rPr>
              <a:t>Simple random sampling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C0504D"/>
                </a:solidFill>
              </a:rPr>
              <a:t>Stratified random sampling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C0504D"/>
                </a:solidFill>
              </a:rPr>
              <a:t>Systematic sampling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C0504D"/>
                </a:solidFill>
              </a:rPr>
              <a:t>Opportunistic, haphazard, or convenience sampling </a:t>
            </a:r>
            <a:r>
              <a:rPr lang="en-US" sz="20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(I use this a lot when teaching in the field!)</a:t>
            </a:r>
          </a:p>
        </p:txBody>
      </p:sp>
    </p:spTree>
    <p:extLst>
      <p:ext uri="{BB962C8B-B14F-4D97-AF65-F5344CB8AC3E}">
        <p14:creationId xmlns:p14="http://schemas.microsoft.com/office/powerpoint/2010/main" val="30679949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Simple random sampling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200"/>
            <a:ext cx="8267700" cy="1467854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All sampling units have equal chance of being sampled</a:t>
            </a:r>
          </a:p>
        </p:txBody>
      </p:sp>
    </p:spTree>
    <p:extLst>
      <p:ext uri="{BB962C8B-B14F-4D97-AF65-F5344CB8AC3E}">
        <p14:creationId xmlns:p14="http://schemas.microsoft.com/office/powerpoint/2010/main" val="36370432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nd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464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1969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and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464" y="0"/>
            <a:ext cx="6858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494421" y="4919580"/>
            <a:ext cx="203200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Arial"/>
                <a:cs typeface="Arial"/>
              </a:rPr>
              <a:t>100 random samples</a:t>
            </a:r>
          </a:p>
        </p:txBody>
      </p:sp>
    </p:spTree>
    <p:extLst>
      <p:ext uri="{BB962C8B-B14F-4D97-AF65-F5344CB8AC3E}">
        <p14:creationId xmlns:p14="http://schemas.microsoft.com/office/powerpoint/2010/main" val="2603422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Simple random sampling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87864" y="2802732"/>
            <a:ext cx="860125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CA" sz="36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This gives unbiased parameter estimates</a:t>
            </a:r>
          </a:p>
          <a:p>
            <a:pPr algn="ctr">
              <a:spcBef>
                <a:spcPct val="50000"/>
              </a:spcBef>
              <a:defRPr/>
            </a:pPr>
            <a:r>
              <a:rPr lang="en-CA" sz="36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BUT IS OFTEN IMPRACTICAL!!!</a:t>
            </a:r>
          </a:p>
        </p:txBody>
      </p:sp>
    </p:spTree>
    <p:extLst>
      <p:ext uri="{BB962C8B-B14F-4D97-AF65-F5344CB8AC3E}">
        <p14:creationId xmlns:p14="http://schemas.microsoft.com/office/powerpoint/2010/main" val="9135821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Stratified random sampling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Can be used to capture important </a:t>
            </a: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</a:rPr>
              <a:t>heterogeneity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 within populations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Sample randomly within pre-defined ‘strata’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chemeClr val="accent2"/>
                </a:solidFill>
              </a:rPr>
              <a:t>E.g. take 33 random samples from each of 3 different habitat types</a:t>
            </a:r>
          </a:p>
        </p:txBody>
      </p:sp>
    </p:spTree>
    <p:extLst>
      <p:ext uri="{BB962C8B-B14F-4D97-AF65-F5344CB8AC3E}">
        <p14:creationId xmlns:p14="http://schemas.microsoft.com/office/powerpoint/2010/main" val="28161359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ratified_rand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40" y="-24062"/>
            <a:ext cx="6882062" cy="6882062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4669504" y="842211"/>
            <a:ext cx="2990603" cy="3382211"/>
          </a:xfrm>
          <a:custGeom>
            <a:avLst/>
            <a:gdLst>
              <a:gd name="connsiteX0" fmla="*/ 0 w 2736579"/>
              <a:gd name="connsiteY0" fmla="*/ 199868 h 2552710"/>
              <a:gd name="connsiteX1" fmla="*/ 1778000 w 2736579"/>
              <a:gd name="connsiteY1" fmla="*/ 26078 h 2552710"/>
              <a:gd name="connsiteX2" fmla="*/ 2700421 w 2736579"/>
              <a:gd name="connsiteY2" fmla="*/ 694499 h 2552710"/>
              <a:gd name="connsiteX3" fmla="*/ 2566737 w 2736579"/>
              <a:gd name="connsiteY3" fmla="*/ 2552710 h 2552710"/>
              <a:gd name="connsiteX0" fmla="*/ 0 w 1493315"/>
              <a:gd name="connsiteY0" fmla="*/ 6149 h 4805412"/>
              <a:gd name="connsiteX1" fmla="*/ 534736 w 1493315"/>
              <a:gd name="connsiteY1" fmla="*/ 2278780 h 4805412"/>
              <a:gd name="connsiteX2" fmla="*/ 1457157 w 1493315"/>
              <a:gd name="connsiteY2" fmla="*/ 2947201 h 4805412"/>
              <a:gd name="connsiteX3" fmla="*/ 1323473 w 1493315"/>
              <a:gd name="connsiteY3" fmla="*/ 4805412 h 4805412"/>
              <a:gd name="connsiteX0" fmla="*/ 0 w 1493315"/>
              <a:gd name="connsiteY0" fmla="*/ 0 h 4799263"/>
              <a:gd name="connsiteX1" fmla="*/ 534736 w 1493315"/>
              <a:gd name="connsiteY1" fmla="*/ 2272631 h 4799263"/>
              <a:gd name="connsiteX2" fmla="*/ 1457157 w 1493315"/>
              <a:gd name="connsiteY2" fmla="*/ 2941052 h 4799263"/>
              <a:gd name="connsiteX3" fmla="*/ 1323473 w 1493315"/>
              <a:gd name="connsiteY3" fmla="*/ 4799263 h 4799263"/>
              <a:gd name="connsiteX0" fmla="*/ 132151 w 1663837"/>
              <a:gd name="connsiteY0" fmla="*/ 0 h 4799263"/>
              <a:gd name="connsiteX1" fmla="*/ 92045 w 1663837"/>
              <a:gd name="connsiteY1" fmla="*/ 2740525 h 4799263"/>
              <a:gd name="connsiteX2" fmla="*/ 1589308 w 1663837"/>
              <a:gd name="connsiteY2" fmla="*/ 2941052 h 4799263"/>
              <a:gd name="connsiteX3" fmla="*/ 1455624 w 1663837"/>
              <a:gd name="connsiteY3" fmla="*/ 4799263 h 4799263"/>
              <a:gd name="connsiteX0" fmla="*/ 179981 w 2325211"/>
              <a:gd name="connsiteY0" fmla="*/ 0 h 4799263"/>
              <a:gd name="connsiteX1" fmla="*/ 139875 w 2325211"/>
              <a:gd name="connsiteY1" fmla="*/ 2740525 h 4799263"/>
              <a:gd name="connsiteX2" fmla="*/ 2292191 w 2325211"/>
              <a:gd name="connsiteY2" fmla="*/ 2513262 h 4799263"/>
              <a:gd name="connsiteX3" fmla="*/ 1503454 w 2325211"/>
              <a:gd name="connsiteY3" fmla="*/ 4799263 h 4799263"/>
              <a:gd name="connsiteX0" fmla="*/ 179981 w 3014086"/>
              <a:gd name="connsiteY0" fmla="*/ 0 h 3382211"/>
              <a:gd name="connsiteX1" fmla="*/ 139875 w 3014086"/>
              <a:gd name="connsiteY1" fmla="*/ 2740525 h 3382211"/>
              <a:gd name="connsiteX2" fmla="*/ 2292191 w 3014086"/>
              <a:gd name="connsiteY2" fmla="*/ 2513262 h 3382211"/>
              <a:gd name="connsiteX3" fmla="*/ 3014086 w 3014086"/>
              <a:gd name="connsiteY3" fmla="*/ 3382211 h 3382211"/>
              <a:gd name="connsiteX0" fmla="*/ 176063 w 3010168"/>
              <a:gd name="connsiteY0" fmla="*/ 0 h 3382211"/>
              <a:gd name="connsiteX1" fmla="*/ 135957 w 3010168"/>
              <a:gd name="connsiteY1" fmla="*/ 2740525 h 3382211"/>
              <a:gd name="connsiteX2" fmla="*/ 2234799 w 3010168"/>
              <a:gd name="connsiteY2" fmla="*/ 2740525 h 3382211"/>
              <a:gd name="connsiteX3" fmla="*/ 3010168 w 3010168"/>
              <a:gd name="connsiteY3" fmla="*/ 3382211 h 3382211"/>
              <a:gd name="connsiteX0" fmla="*/ 176063 w 3010168"/>
              <a:gd name="connsiteY0" fmla="*/ 0 h 3382211"/>
              <a:gd name="connsiteX1" fmla="*/ 135957 w 3010168"/>
              <a:gd name="connsiteY1" fmla="*/ 2740525 h 3382211"/>
              <a:gd name="connsiteX2" fmla="*/ 2234799 w 3010168"/>
              <a:gd name="connsiteY2" fmla="*/ 2740525 h 3382211"/>
              <a:gd name="connsiteX3" fmla="*/ 3010168 w 3010168"/>
              <a:gd name="connsiteY3" fmla="*/ 3382211 h 3382211"/>
              <a:gd name="connsiteX0" fmla="*/ 176063 w 3010168"/>
              <a:gd name="connsiteY0" fmla="*/ 0 h 3382211"/>
              <a:gd name="connsiteX1" fmla="*/ 135957 w 3010168"/>
              <a:gd name="connsiteY1" fmla="*/ 2740525 h 3382211"/>
              <a:gd name="connsiteX2" fmla="*/ 2234799 w 3010168"/>
              <a:gd name="connsiteY2" fmla="*/ 2740525 h 3382211"/>
              <a:gd name="connsiteX3" fmla="*/ 3010168 w 3010168"/>
              <a:gd name="connsiteY3" fmla="*/ 3382211 h 3382211"/>
              <a:gd name="connsiteX0" fmla="*/ 156498 w 2990603"/>
              <a:gd name="connsiteY0" fmla="*/ 0 h 3382211"/>
              <a:gd name="connsiteX1" fmla="*/ 116392 w 2990603"/>
              <a:gd name="connsiteY1" fmla="*/ 2740525 h 3382211"/>
              <a:gd name="connsiteX2" fmla="*/ 1947865 w 2990603"/>
              <a:gd name="connsiteY2" fmla="*/ 2299367 h 3382211"/>
              <a:gd name="connsiteX3" fmla="*/ 2990603 w 2990603"/>
              <a:gd name="connsiteY3" fmla="*/ 3382211 h 338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603" h="3382211">
                <a:moveTo>
                  <a:pt x="156498" y="0"/>
                </a:moveTo>
                <a:cubicBezTo>
                  <a:pt x="192147" y="633886"/>
                  <a:pt x="-182169" y="2357297"/>
                  <a:pt x="116392" y="2740525"/>
                </a:cubicBezTo>
                <a:cubicBezTo>
                  <a:pt x="414953" y="3123753"/>
                  <a:pt x="1388620" y="2339471"/>
                  <a:pt x="1947865" y="2299367"/>
                </a:cubicBezTo>
                <a:cubicBezTo>
                  <a:pt x="2507110" y="2259263"/>
                  <a:pt x="2986147" y="3094790"/>
                  <a:pt x="2990603" y="3382211"/>
                </a:cubicBezTo>
              </a:path>
            </a:pathLst>
          </a:custGeom>
          <a:ln w="5715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2064084" y="3387913"/>
            <a:ext cx="3044053" cy="2539645"/>
          </a:xfrm>
          <a:custGeom>
            <a:avLst/>
            <a:gdLst>
              <a:gd name="connsiteX0" fmla="*/ 0 w 2736579"/>
              <a:gd name="connsiteY0" fmla="*/ 199868 h 2552710"/>
              <a:gd name="connsiteX1" fmla="*/ 1778000 w 2736579"/>
              <a:gd name="connsiteY1" fmla="*/ 26078 h 2552710"/>
              <a:gd name="connsiteX2" fmla="*/ 2700421 w 2736579"/>
              <a:gd name="connsiteY2" fmla="*/ 694499 h 2552710"/>
              <a:gd name="connsiteX3" fmla="*/ 2566737 w 2736579"/>
              <a:gd name="connsiteY3" fmla="*/ 2552710 h 2552710"/>
              <a:gd name="connsiteX0" fmla="*/ 0 w 3044053"/>
              <a:gd name="connsiteY0" fmla="*/ 280382 h 2539645"/>
              <a:gd name="connsiteX1" fmla="*/ 2085474 w 3044053"/>
              <a:gd name="connsiteY1" fmla="*/ 13013 h 2539645"/>
              <a:gd name="connsiteX2" fmla="*/ 3007895 w 3044053"/>
              <a:gd name="connsiteY2" fmla="*/ 681434 h 2539645"/>
              <a:gd name="connsiteX3" fmla="*/ 2874211 w 3044053"/>
              <a:gd name="connsiteY3" fmla="*/ 2539645 h 253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053" h="2539645">
                <a:moveTo>
                  <a:pt x="0" y="280382"/>
                </a:moveTo>
                <a:cubicBezTo>
                  <a:pt x="663965" y="152268"/>
                  <a:pt x="1584158" y="-53829"/>
                  <a:pt x="2085474" y="13013"/>
                </a:cubicBezTo>
                <a:cubicBezTo>
                  <a:pt x="2586790" y="79855"/>
                  <a:pt x="2876439" y="260329"/>
                  <a:pt x="3007895" y="681434"/>
                </a:cubicBezTo>
                <a:cubicBezTo>
                  <a:pt x="3139351" y="1102539"/>
                  <a:pt x="2869755" y="2252224"/>
                  <a:pt x="2874211" y="2539645"/>
                </a:cubicBezTo>
              </a:path>
            </a:pathLst>
          </a:custGeom>
          <a:ln w="5715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26095" y="387697"/>
            <a:ext cx="271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Arial"/>
                <a:cs typeface="Arial"/>
              </a:rPr>
              <a:t>Habitat type 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92285" y="393044"/>
            <a:ext cx="271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Arial"/>
                <a:cs typeface="Arial"/>
              </a:rPr>
              <a:t>Habitat type 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76897" y="5398183"/>
            <a:ext cx="271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Arial"/>
                <a:cs typeface="Arial"/>
              </a:rPr>
              <a:t>Habitat type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6037" y="4187010"/>
            <a:ext cx="2523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Arial"/>
                <a:cs typeface="Arial"/>
              </a:rPr>
              <a:t>Unsuitable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  <a:latin typeface="Arial"/>
                <a:cs typeface="Arial"/>
              </a:rPr>
              <a:t>habitat</a:t>
            </a:r>
          </a:p>
        </p:txBody>
      </p:sp>
    </p:spTree>
    <p:extLst>
      <p:ext uri="{BB962C8B-B14F-4D97-AF65-F5344CB8AC3E}">
        <p14:creationId xmlns:p14="http://schemas.microsoft.com/office/powerpoint/2010/main" val="35773554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tratified_rando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840" y="-24062"/>
            <a:ext cx="6882062" cy="6882062"/>
          </a:xfrm>
          <a:prstGeom prst="rect">
            <a:avLst/>
          </a:prstGeom>
        </p:spPr>
      </p:pic>
      <p:sp>
        <p:nvSpPr>
          <p:cNvPr id="3" name="Freeform 2"/>
          <p:cNvSpPr/>
          <p:nvPr/>
        </p:nvSpPr>
        <p:spPr>
          <a:xfrm>
            <a:off x="4669504" y="842211"/>
            <a:ext cx="2990603" cy="3382211"/>
          </a:xfrm>
          <a:custGeom>
            <a:avLst/>
            <a:gdLst>
              <a:gd name="connsiteX0" fmla="*/ 0 w 2736579"/>
              <a:gd name="connsiteY0" fmla="*/ 199868 h 2552710"/>
              <a:gd name="connsiteX1" fmla="*/ 1778000 w 2736579"/>
              <a:gd name="connsiteY1" fmla="*/ 26078 h 2552710"/>
              <a:gd name="connsiteX2" fmla="*/ 2700421 w 2736579"/>
              <a:gd name="connsiteY2" fmla="*/ 694499 h 2552710"/>
              <a:gd name="connsiteX3" fmla="*/ 2566737 w 2736579"/>
              <a:gd name="connsiteY3" fmla="*/ 2552710 h 2552710"/>
              <a:gd name="connsiteX0" fmla="*/ 0 w 1493315"/>
              <a:gd name="connsiteY0" fmla="*/ 6149 h 4805412"/>
              <a:gd name="connsiteX1" fmla="*/ 534736 w 1493315"/>
              <a:gd name="connsiteY1" fmla="*/ 2278780 h 4805412"/>
              <a:gd name="connsiteX2" fmla="*/ 1457157 w 1493315"/>
              <a:gd name="connsiteY2" fmla="*/ 2947201 h 4805412"/>
              <a:gd name="connsiteX3" fmla="*/ 1323473 w 1493315"/>
              <a:gd name="connsiteY3" fmla="*/ 4805412 h 4805412"/>
              <a:gd name="connsiteX0" fmla="*/ 0 w 1493315"/>
              <a:gd name="connsiteY0" fmla="*/ 0 h 4799263"/>
              <a:gd name="connsiteX1" fmla="*/ 534736 w 1493315"/>
              <a:gd name="connsiteY1" fmla="*/ 2272631 h 4799263"/>
              <a:gd name="connsiteX2" fmla="*/ 1457157 w 1493315"/>
              <a:gd name="connsiteY2" fmla="*/ 2941052 h 4799263"/>
              <a:gd name="connsiteX3" fmla="*/ 1323473 w 1493315"/>
              <a:gd name="connsiteY3" fmla="*/ 4799263 h 4799263"/>
              <a:gd name="connsiteX0" fmla="*/ 132151 w 1663837"/>
              <a:gd name="connsiteY0" fmla="*/ 0 h 4799263"/>
              <a:gd name="connsiteX1" fmla="*/ 92045 w 1663837"/>
              <a:gd name="connsiteY1" fmla="*/ 2740525 h 4799263"/>
              <a:gd name="connsiteX2" fmla="*/ 1589308 w 1663837"/>
              <a:gd name="connsiteY2" fmla="*/ 2941052 h 4799263"/>
              <a:gd name="connsiteX3" fmla="*/ 1455624 w 1663837"/>
              <a:gd name="connsiteY3" fmla="*/ 4799263 h 4799263"/>
              <a:gd name="connsiteX0" fmla="*/ 179981 w 2325211"/>
              <a:gd name="connsiteY0" fmla="*/ 0 h 4799263"/>
              <a:gd name="connsiteX1" fmla="*/ 139875 w 2325211"/>
              <a:gd name="connsiteY1" fmla="*/ 2740525 h 4799263"/>
              <a:gd name="connsiteX2" fmla="*/ 2292191 w 2325211"/>
              <a:gd name="connsiteY2" fmla="*/ 2513262 h 4799263"/>
              <a:gd name="connsiteX3" fmla="*/ 1503454 w 2325211"/>
              <a:gd name="connsiteY3" fmla="*/ 4799263 h 4799263"/>
              <a:gd name="connsiteX0" fmla="*/ 179981 w 3014086"/>
              <a:gd name="connsiteY0" fmla="*/ 0 h 3382211"/>
              <a:gd name="connsiteX1" fmla="*/ 139875 w 3014086"/>
              <a:gd name="connsiteY1" fmla="*/ 2740525 h 3382211"/>
              <a:gd name="connsiteX2" fmla="*/ 2292191 w 3014086"/>
              <a:gd name="connsiteY2" fmla="*/ 2513262 h 3382211"/>
              <a:gd name="connsiteX3" fmla="*/ 3014086 w 3014086"/>
              <a:gd name="connsiteY3" fmla="*/ 3382211 h 3382211"/>
              <a:gd name="connsiteX0" fmla="*/ 176063 w 3010168"/>
              <a:gd name="connsiteY0" fmla="*/ 0 h 3382211"/>
              <a:gd name="connsiteX1" fmla="*/ 135957 w 3010168"/>
              <a:gd name="connsiteY1" fmla="*/ 2740525 h 3382211"/>
              <a:gd name="connsiteX2" fmla="*/ 2234799 w 3010168"/>
              <a:gd name="connsiteY2" fmla="*/ 2740525 h 3382211"/>
              <a:gd name="connsiteX3" fmla="*/ 3010168 w 3010168"/>
              <a:gd name="connsiteY3" fmla="*/ 3382211 h 3382211"/>
              <a:gd name="connsiteX0" fmla="*/ 176063 w 3010168"/>
              <a:gd name="connsiteY0" fmla="*/ 0 h 3382211"/>
              <a:gd name="connsiteX1" fmla="*/ 135957 w 3010168"/>
              <a:gd name="connsiteY1" fmla="*/ 2740525 h 3382211"/>
              <a:gd name="connsiteX2" fmla="*/ 2234799 w 3010168"/>
              <a:gd name="connsiteY2" fmla="*/ 2740525 h 3382211"/>
              <a:gd name="connsiteX3" fmla="*/ 3010168 w 3010168"/>
              <a:gd name="connsiteY3" fmla="*/ 3382211 h 3382211"/>
              <a:gd name="connsiteX0" fmla="*/ 176063 w 3010168"/>
              <a:gd name="connsiteY0" fmla="*/ 0 h 3382211"/>
              <a:gd name="connsiteX1" fmla="*/ 135957 w 3010168"/>
              <a:gd name="connsiteY1" fmla="*/ 2740525 h 3382211"/>
              <a:gd name="connsiteX2" fmla="*/ 2234799 w 3010168"/>
              <a:gd name="connsiteY2" fmla="*/ 2740525 h 3382211"/>
              <a:gd name="connsiteX3" fmla="*/ 3010168 w 3010168"/>
              <a:gd name="connsiteY3" fmla="*/ 3382211 h 3382211"/>
              <a:gd name="connsiteX0" fmla="*/ 156498 w 2990603"/>
              <a:gd name="connsiteY0" fmla="*/ 0 h 3382211"/>
              <a:gd name="connsiteX1" fmla="*/ 116392 w 2990603"/>
              <a:gd name="connsiteY1" fmla="*/ 2740525 h 3382211"/>
              <a:gd name="connsiteX2" fmla="*/ 1947865 w 2990603"/>
              <a:gd name="connsiteY2" fmla="*/ 2299367 h 3382211"/>
              <a:gd name="connsiteX3" fmla="*/ 2990603 w 2990603"/>
              <a:gd name="connsiteY3" fmla="*/ 3382211 h 33822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90603" h="3382211">
                <a:moveTo>
                  <a:pt x="156498" y="0"/>
                </a:moveTo>
                <a:cubicBezTo>
                  <a:pt x="192147" y="633886"/>
                  <a:pt x="-182169" y="2357297"/>
                  <a:pt x="116392" y="2740525"/>
                </a:cubicBezTo>
                <a:cubicBezTo>
                  <a:pt x="414953" y="3123753"/>
                  <a:pt x="1388620" y="2339471"/>
                  <a:pt x="1947865" y="2299367"/>
                </a:cubicBezTo>
                <a:cubicBezTo>
                  <a:pt x="2507110" y="2259263"/>
                  <a:pt x="2986147" y="3094790"/>
                  <a:pt x="2990603" y="3382211"/>
                </a:cubicBezTo>
              </a:path>
            </a:pathLst>
          </a:custGeom>
          <a:ln w="5715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Freeform 3"/>
          <p:cNvSpPr/>
          <p:nvPr/>
        </p:nvSpPr>
        <p:spPr>
          <a:xfrm>
            <a:off x="2064084" y="3387913"/>
            <a:ext cx="3044053" cy="2539645"/>
          </a:xfrm>
          <a:custGeom>
            <a:avLst/>
            <a:gdLst>
              <a:gd name="connsiteX0" fmla="*/ 0 w 2736579"/>
              <a:gd name="connsiteY0" fmla="*/ 199868 h 2552710"/>
              <a:gd name="connsiteX1" fmla="*/ 1778000 w 2736579"/>
              <a:gd name="connsiteY1" fmla="*/ 26078 h 2552710"/>
              <a:gd name="connsiteX2" fmla="*/ 2700421 w 2736579"/>
              <a:gd name="connsiteY2" fmla="*/ 694499 h 2552710"/>
              <a:gd name="connsiteX3" fmla="*/ 2566737 w 2736579"/>
              <a:gd name="connsiteY3" fmla="*/ 2552710 h 2552710"/>
              <a:gd name="connsiteX0" fmla="*/ 0 w 3044053"/>
              <a:gd name="connsiteY0" fmla="*/ 280382 h 2539645"/>
              <a:gd name="connsiteX1" fmla="*/ 2085474 w 3044053"/>
              <a:gd name="connsiteY1" fmla="*/ 13013 h 2539645"/>
              <a:gd name="connsiteX2" fmla="*/ 3007895 w 3044053"/>
              <a:gd name="connsiteY2" fmla="*/ 681434 h 2539645"/>
              <a:gd name="connsiteX3" fmla="*/ 2874211 w 3044053"/>
              <a:gd name="connsiteY3" fmla="*/ 2539645 h 2539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44053" h="2539645">
                <a:moveTo>
                  <a:pt x="0" y="280382"/>
                </a:moveTo>
                <a:cubicBezTo>
                  <a:pt x="663965" y="152268"/>
                  <a:pt x="1584158" y="-53829"/>
                  <a:pt x="2085474" y="13013"/>
                </a:cubicBezTo>
                <a:cubicBezTo>
                  <a:pt x="2586790" y="79855"/>
                  <a:pt x="2876439" y="260329"/>
                  <a:pt x="3007895" y="681434"/>
                </a:cubicBezTo>
                <a:cubicBezTo>
                  <a:pt x="3139351" y="1102539"/>
                  <a:pt x="2869755" y="2252224"/>
                  <a:pt x="2874211" y="2539645"/>
                </a:cubicBezTo>
              </a:path>
            </a:pathLst>
          </a:custGeom>
          <a:ln w="57150" cmpd="sng">
            <a:solidFill>
              <a:schemeClr val="tx1"/>
            </a:solidFill>
            <a:prstDash val="sys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2326095" y="387697"/>
            <a:ext cx="271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Arial"/>
                <a:cs typeface="Arial"/>
              </a:rPr>
              <a:t>Habitat type 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92285" y="393044"/>
            <a:ext cx="271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Arial"/>
                <a:cs typeface="Arial"/>
              </a:rPr>
              <a:t>Habitat type 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376897" y="5398183"/>
            <a:ext cx="27137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2"/>
                </a:solidFill>
                <a:latin typeface="Arial"/>
                <a:cs typeface="Arial"/>
              </a:rPr>
              <a:t>Habitat type 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096037" y="4187010"/>
            <a:ext cx="25239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2"/>
                </a:solidFill>
                <a:latin typeface="Arial"/>
                <a:cs typeface="Arial"/>
              </a:rPr>
              <a:t>Unsuitable</a:t>
            </a:r>
          </a:p>
          <a:p>
            <a:pPr algn="ctr"/>
            <a:r>
              <a:rPr lang="en-US" sz="2400" dirty="0">
                <a:solidFill>
                  <a:schemeClr val="accent2"/>
                </a:solidFill>
                <a:latin typeface="Arial"/>
                <a:cs typeface="Arial"/>
              </a:rPr>
              <a:t>habitat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27790" y="2392974"/>
            <a:ext cx="8154736" cy="1815882"/>
          </a:xfrm>
          <a:prstGeom prst="rect">
            <a:avLst/>
          </a:prstGeom>
          <a:solidFill>
            <a:srgbClr val="FFFFFF"/>
          </a:solidFill>
          <a:ln w="28575" cmpd="sng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endParaRPr lang="en-US" sz="24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  <a:p>
            <a:pPr algn="ctr"/>
            <a:r>
              <a:rPr lang="en-US" sz="3200" dirty="0">
                <a:solidFill>
                  <a:schemeClr val="accent5">
                    <a:lumMod val="75000"/>
                  </a:schemeClr>
                </a:solidFill>
                <a:latin typeface="Arial"/>
                <a:cs typeface="Arial"/>
              </a:rPr>
              <a:t>Proportional allocation of sampling effort (33 per habitat type)</a:t>
            </a:r>
          </a:p>
          <a:p>
            <a:pPr algn="ctr"/>
            <a:endParaRPr lang="en-US" sz="2400" dirty="0">
              <a:solidFill>
                <a:schemeClr val="accent5">
                  <a:lumMod val="75000"/>
                </a:schemeClr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48056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Systematic sampling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Regular sampling intervals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Useful for identifying spatial patterns</a:t>
            </a:r>
          </a:p>
        </p:txBody>
      </p:sp>
    </p:spTree>
    <p:extLst>
      <p:ext uri="{BB962C8B-B14F-4D97-AF65-F5344CB8AC3E}">
        <p14:creationId xmlns:p14="http://schemas.microsoft.com/office/powerpoint/2010/main" val="4183329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ystemat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58" y="53475"/>
            <a:ext cx="6777789" cy="6777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00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Strength of inference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Ability to draw conclusions about our POPULATION of interest from a SAMPLE 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Ability to explain observed pattern and rule out alternatives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C0504D"/>
                </a:solidFill>
              </a:rPr>
              <a:t>Requires controls, replication and </a:t>
            </a:r>
            <a:r>
              <a:rPr lang="en-US" sz="3200" b="1" u="sng" dirty="0">
                <a:solidFill>
                  <a:srgbClr val="C0504D"/>
                </a:solidFill>
              </a:rPr>
              <a:t>RANDOMISATION</a:t>
            </a:r>
          </a:p>
        </p:txBody>
      </p:sp>
    </p:spTree>
    <p:extLst>
      <p:ext uri="{BB962C8B-B14F-4D97-AF65-F5344CB8AC3E}">
        <p14:creationId xmlns:p14="http://schemas.microsoft.com/office/powerpoint/2010/main" val="139829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2660817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But beware!!!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81309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ystematic+pattern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2095" y="714996"/>
            <a:ext cx="6546037" cy="592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036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842213"/>
            <a:ext cx="9143387" cy="514684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0" y="6140459"/>
            <a:ext cx="9144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CA" sz="2400" dirty="0">
                <a:solidFill>
                  <a:srgbClr val="E46C0A"/>
                </a:solidFill>
                <a:latin typeface="Arial"/>
                <a:cs typeface="Arial"/>
              </a:rPr>
              <a:t>Risk of sampling interval coinciding with environmental pattern!!!</a:t>
            </a:r>
          </a:p>
        </p:txBody>
      </p:sp>
    </p:spTree>
    <p:extLst>
      <p:ext uri="{BB962C8B-B14F-4D97-AF65-F5344CB8AC3E}">
        <p14:creationId xmlns:p14="http://schemas.microsoft.com/office/powerpoint/2010/main" val="23416771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00F8D75-29E6-4563-9FD6-ADE2C71CB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75" t="9931" r="6875" b="22551"/>
          <a:stretch/>
        </p:blipFill>
        <p:spPr>
          <a:xfrm>
            <a:off x="4623431" y="1951788"/>
            <a:ext cx="4373516" cy="37966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E247D5-ED17-4980-9351-E9B370EADF48}"/>
              </a:ext>
            </a:extLst>
          </p:cNvPr>
          <p:cNvSpPr txBox="1"/>
          <p:nvPr/>
        </p:nvSpPr>
        <p:spPr>
          <a:xfrm>
            <a:off x="5243331" y="6488668"/>
            <a:ext cx="390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>
                <a:latin typeface="Arial"/>
                <a:cs typeface="Arial"/>
              </a:rPr>
              <a:t>Carter et al. 2012 </a:t>
            </a:r>
            <a:r>
              <a:rPr lang="en-AU" dirty="0" err="1">
                <a:latin typeface="Arial"/>
                <a:cs typeface="Arial"/>
              </a:rPr>
              <a:t>Anim</a:t>
            </a:r>
            <a:r>
              <a:rPr lang="en-AU" dirty="0">
                <a:latin typeface="Arial"/>
                <a:cs typeface="Arial"/>
              </a:rPr>
              <a:t> </a:t>
            </a:r>
            <a:r>
              <a:rPr lang="en-AU" dirty="0" err="1">
                <a:latin typeface="Arial"/>
                <a:cs typeface="Arial"/>
              </a:rPr>
              <a:t>Behav</a:t>
            </a:r>
            <a:endParaRPr lang="en-AU" i="1" dirty="0">
              <a:latin typeface="Arial"/>
              <a:cs typeface="Arial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Animal </a:t>
            </a:r>
            <a:r>
              <a:rPr lang="en-US" sz="3600" dirty="0" err="1">
                <a:solidFill>
                  <a:schemeClr val="accent5">
                    <a:lumMod val="50000"/>
                  </a:schemeClr>
                </a:solidFill>
              </a:rPr>
              <a:t>behaviour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Other sources of bias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7ED0A-60BB-4DEF-9EF9-19A8CE880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0" r="9789"/>
          <a:stretch/>
        </p:blipFill>
        <p:spPr>
          <a:xfrm>
            <a:off x="481263" y="2382671"/>
            <a:ext cx="3315369" cy="2711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CCF1F7-5CB2-4CC4-95E0-99EA181D8BEE}"/>
              </a:ext>
            </a:extLst>
          </p:cNvPr>
          <p:cNvSpPr txBox="1"/>
          <p:nvPr/>
        </p:nvSpPr>
        <p:spPr>
          <a:xfrm>
            <a:off x="450516" y="5047053"/>
            <a:ext cx="224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rial"/>
                <a:cs typeface="Arial"/>
              </a:rPr>
              <a:t>Namib rock agama</a:t>
            </a:r>
          </a:p>
          <a:p>
            <a:r>
              <a:rPr lang="en-AU" dirty="0">
                <a:latin typeface="Arial"/>
                <a:cs typeface="Arial"/>
              </a:rPr>
              <a:t>(</a:t>
            </a:r>
            <a:r>
              <a:rPr lang="en-AU" i="1" dirty="0">
                <a:latin typeface="Arial"/>
                <a:cs typeface="Arial"/>
              </a:rPr>
              <a:t>Agama </a:t>
            </a:r>
            <a:r>
              <a:rPr lang="en-AU" i="1" dirty="0" err="1">
                <a:latin typeface="Arial"/>
                <a:cs typeface="Arial"/>
              </a:rPr>
              <a:t>planiceps</a:t>
            </a:r>
            <a:r>
              <a:rPr lang="en-AU" dirty="0">
                <a:latin typeface="Arial"/>
                <a:cs typeface="Arial"/>
              </a:rPr>
              <a:t>)</a:t>
            </a:r>
            <a:endParaRPr lang="en-AU" i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3842159" y="3641466"/>
            <a:ext cx="189278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 of agamas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48421" y="5464914"/>
            <a:ext cx="245979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‘Skittishness’</a:t>
            </a:r>
          </a:p>
        </p:txBody>
      </p:sp>
    </p:spTree>
    <p:extLst>
      <p:ext uri="{BB962C8B-B14F-4D97-AF65-F5344CB8AC3E}">
        <p14:creationId xmlns:p14="http://schemas.microsoft.com/office/powerpoint/2010/main" val="21979012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600F8D75-29E6-4563-9FD6-ADE2C71CB6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375" t="9931" r="6875" b="22551"/>
          <a:stretch/>
        </p:blipFill>
        <p:spPr>
          <a:xfrm>
            <a:off x="4623431" y="1951788"/>
            <a:ext cx="4373516" cy="37966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71E247D5-ED17-4980-9351-E9B370EADF48}"/>
              </a:ext>
            </a:extLst>
          </p:cNvPr>
          <p:cNvSpPr txBox="1"/>
          <p:nvPr/>
        </p:nvSpPr>
        <p:spPr>
          <a:xfrm>
            <a:off x="5243331" y="6488668"/>
            <a:ext cx="390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>
                <a:latin typeface="Arial"/>
                <a:cs typeface="Arial"/>
              </a:rPr>
              <a:t>Carter et al. 2012 </a:t>
            </a:r>
            <a:r>
              <a:rPr lang="en-AU" dirty="0" err="1">
                <a:latin typeface="Arial"/>
                <a:cs typeface="Arial"/>
              </a:rPr>
              <a:t>Anim</a:t>
            </a:r>
            <a:r>
              <a:rPr lang="en-AU" dirty="0">
                <a:latin typeface="Arial"/>
                <a:cs typeface="Arial"/>
              </a:rPr>
              <a:t> </a:t>
            </a:r>
            <a:r>
              <a:rPr lang="en-AU" dirty="0" err="1">
                <a:latin typeface="Arial"/>
                <a:cs typeface="Arial"/>
              </a:rPr>
              <a:t>Behav</a:t>
            </a:r>
            <a:endParaRPr lang="en-AU" i="1" dirty="0">
              <a:latin typeface="Arial"/>
              <a:cs typeface="Arial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Animal </a:t>
            </a:r>
            <a:r>
              <a:rPr lang="en-US" sz="3600" dirty="0" err="1">
                <a:solidFill>
                  <a:schemeClr val="accent5">
                    <a:lumMod val="50000"/>
                  </a:schemeClr>
                </a:solidFill>
              </a:rPr>
              <a:t>behaviour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!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Other sources of bias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77ED0A-60BB-4DEF-9EF9-19A8CE880D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40" r="9789"/>
          <a:stretch/>
        </p:blipFill>
        <p:spPr>
          <a:xfrm>
            <a:off x="481263" y="2382671"/>
            <a:ext cx="3315369" cy="27114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CCF1F7-5CB2-4CC4-95E0-99EA181D8BEE}"/>
              </a:ext>
            </a:extLst>
          </p:cNvPr>
          <p:cNvSpPr txBox="1"/>
          <p:nvPr/>
        </p:nvSpPr>
        <p:spPr>
          <a:xfrm>
            <a:off x="450516" y="5047053"/>
            <a:ext cx="22499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latin typeface="Arial"/>
                <a:cs typeface="Arial"/>
              </a:rPr>
              <a:t>Namib rock agama</a:t>
            </a:r>
          </a:p>
          <a:p>
            <a:r>
              <a:rPr lang="en-AU" dirty="0">
                <a:latin typeface="Arial"/>
                <a:cs typeface="Arial"/>
              </a:rPr>
              <a:t>(</a:t>
            </a:r>
            <a:r>
              <a:rPr lang="en-AU" i="1" dirty="0">
                <a:latin typeface="Arial"/>
                <a:cs typeface="Arial"/>
              </a:rPr>
              <a:t>Agama </a:t>
            </a:r>
            <a:r>
              <a:rPr lang="en-AU" i="1" dirty="0" err="1">
                <a:latin typeface="Arial"/>
                <a:cs typeface="Arial"/>
              </a:rPr>
              <a:t>planiceps</a:t>
            </a:r>
            <a:r>
              <a:rPr lang="en-AU" dirty="0">
                <a:latin typeface="Arial"/>
                <a:cs typeface="Arial"/>
              </a:rPr>
              <a:t>)</a:t>
            </a:r>
            <a:endParaRPr lang="en-AU" i="1" dirty="0">
              <a:latin typeface="Arial"/>
              <a:cs typeface="Arial"/>
            </a:endParaRPr>
          </a:p>
        </p:txBody>
      </p:sp>
      <p:sp>
        <p:nvSpPr>
          <p:cNvPr id="9" name="TextBox 8"/>
          <p:cNvSpPr txBox="1"/>
          <p:nvPr/>
        </p:nvSpPr>
        <p:spPr>
          <a:xfrm rot="16200000">
            <a:off x="3842159" y="3641466"/>
            <a:ext cx="1892786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Count of agamas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748421" y="5464914"/>
            <a:ext cx="245979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‘Skittishness’</a:t>
            </a:r>
          </a:p>
        </p:txBody>
      </p:sp>
      <p:sp>
        <p:nvSpPr>
          <p:cNvPr id="13" name="Oval 12"/>
          <p:cNvSpPr/>
          <p:nvPr/>
        </p:nvSpPr>
        <p:spPr>
          <a:xfrm>
            <a:off x="4612108" y="2032000"/>
            <a:ext cx="1630948" cy="3836737"/>
          </a:xfrm>
          <a:prstGeom prst="ellipse">
            <a:avLst/>
          </a:prstGeom>
          <a:noFill/>
          <a:ln w="57150" cmpd="sng">
            <a:solidFill>
              <a:srgbClr val="FF66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5152189" y="1312682"/>
            <a:ext cx="3149600" cy="646331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6600"/>
                </a:solidFill>
              </a:rPr>
              <a:t>Less skittish agamas are more likely to be caught with nooses!</a:t>
            </a:r>
          </a:p>
        </p:txBody>
      </p:sp>
    </p:spTree>
    <p:extLst>
      <p:ext uri="{BB962C8B-B14F-4D97-AF65-F5344CB8AC3E}">
        <p14:creationId xmlns:p14="http://schemas.microsoft.com/office/powerpoint/2010/main" val="20870173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Trap happiness or trap shyness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Other sources of bias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0210" y="2055027"/>
            <a:ext cx="6376737" cy="425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91181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Other sources of bias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147EE99-2A2D-4798-8E4C-D2F04F507F8D}"/>
              </a:ext>
            </a:extLst>
          </p:cNvPr>
          <p:cNvSpPr txBox="1">
            <a:spLocks/>
          </p:cNvSpPr>
          <p:nvPr/>
        </p:nvSpPr>
        <p:spPr>
          <a:xfrm>
            <a:off x="410410" y="1224046"/>
            <a:ext cx="7704222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6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Temporal patterns in detectability</a:t>
            </a:r>
          </a:p>
          <a:p>
            <a:pPr lvl="1">
              <a:buFont typeface="Courier New" panose="02070309020205020404" pitchFamily="49" charset="0"/>
              <a:buChar char="-"/>
            </a:pPr>
            <a:r>
              <a:rPr lang="en-CA" dirty="0">
                <a:solidFill>
                  <a:schemeClr val="accent5">
                    <a:lumMod val="50000"/>
                  </a:schemeClr>
                </a:solidFill>
              </a:rPr>
              <a:t>diurnal, seasonal</a:t>
            </a:r>
          </a:p>
          <a:p>
            <a:pPr marL="0" indent="0">
              <a:buFont typeface="Arial" pitchFamily="34" charset="0"/>
              <a:buNone/>
            </a:pPr>
            <a:endParaRPr lang="en-CA" dirty="0"/>
          </a:p>
        </p:txBody>
      </p:sp>
      <p:pic>
        <p:nvPicPr>
          <p:cNvPr id="16" name="Content Placeholder 11">
            <a:extLst>
              <a:ext uri="{FF2B5EF4-FFF2-40B4-BE49-F238E27FC236}">
                <a16:creationId xmlns:a16="http://schemas.microsoft.com/office/drawing/2014/main" id="{B9C94F97-D22B-4E56-974A-B820CDC978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6" y="2863940"/>
            <a:ext cx="3330256" cy="271233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1E247D5-ED17-4980-9351-E9B370EADF48}"/>
              </a:ext>
            </a:extLst>
          </p:cNvPr>
          <p:cNvSpPr txBox="1"/>
          <p:nvPr/>
        </p:nvSpPr>
        <p:spPr>
          <a:xfrm>
            <a:off x="3471936" y="6488668"/>
            <a:ext cx="56720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AU" dirty="0" err="1">
                <a:solidFill>
                  <a:srgbClr val="215968"/>
                </a:solidFill>
                <a:latin typeface="Arial"/>
                <a:cs typeface="Arial"/>
              </a:rPr>
              <a:t>Canessa</a:t>
            </a:r>
            <a:r>
              <a:rPr lang="en-AU" dirty="0">
                <a:solidFill>
                  <a:srgbClr val="215968"/>
                </a:solidFill>
                <a:latin typeface="Arial"/>
                <a:cs typeface="Arial"/>
              </a:rPr>
              <a:t> et al. 2012 </a:t>
            </a:r>
            <a:r>
              <a:rPr lang="en-AU" dirty="0" err="1">
                <a:solidFill>
                  <a:srgbClr val="215968"/>
                </a:solidFill>
                <a:latin typeface="Arial"/>
                <a:cs typeface="Arial"/>
              </a:rPr>
              <a:t>Biodivers</a:t>
            </a:r>
            <a:r>
              <a:rPr lang="en-AU" dirty="0">
                <a:solidFill>
                  <a:srgbClr val="215968"/>
                </a:solidFill>
                <a:latin typeface="Arial"/>
                <a:cs typeface="Arial"/>
              </a:rPr>
              <a:t> </a:t>
            </a:r>
            <a:r>
              <a:rPr lang="en-AU" dirty="0" err="1">
                <a:solidFill>
                  <a:srgbClr val="215968"/>
                </a:solidFill>
                <a:latin typeface="Arial"/>
                <a:cs typeface="Arial"/>
              </a:rPr>
              <a:t>Conserv</a:t>
            </a:r>
            <a:endParaRPr lang="en-AU" i="1" dirty="0">
              <a:solidFill>
                <a:srgbClr val="215968"/>
              </a:solidFill>
              <a:latin typeface="Arial"/>
              <a:cs typeface="Arial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CCF1F7-5CB2-4CC4-95E0-99EA181D8BEE}"/>
              </a:ext>
            </a:extLst>
          </p:cNvPr>
          <p:cNvSpPr txBox="1"/>
          <p:nvPr/>
        </p:nvSpPr>
        <p:spPr>
          <a:xfrm>
            <a:off x="343569" y="5568426"/>
            <a:ext cx="462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215968"/>
                </a:solidFill>
                <a:latin typeface="Arial"/>
                <a:cs typeface="Arial"/>
              </a:rPr>
              <a:t>Common froglet (</a:t>
            </a:r>
            <a:r>
              <a:rPr lang="en-CA" i="1" dirty="0" err="1">
                <a:solidFill>
                  <a:srgbClr val="215968"/>
                </a:solidFill>
                <a:latin typeface="Arial"/>
                <a:cs typeface="Arial"/>
              </a:rPr>
              <a:t>Crinia</a:t>
            </a:r>
            <a:r>
              <a:rPr lang="en-CA" i="1" dirty="0">
                <a:solidFill>
                  <a:srgbClr val="215968"/>
                </a:solidFill>
                <a:latin typeface="Arial"/>
                <a:cs typeface="Arial"/>
              </a:rPr>
              <a:t> </a:t>
            </a:r>
            <a:r>
              <a:rPr lang="en-CA" i="1" dirty="0" err="1">
                <a:solidFill>
                  <a:srgbClr val="215968"/>
                </a:solidFill>
                <a:latin typeface="Arial"/>
                <a:cs typeface="Arial"/>
              </a:rPr>
              <a:t>signifera</a:t>
            </a:r>
            <a:r>
              <a:rPr lang="en-AU" dirty="0">
                <a:solidFill>
                  <a:srgbClr val="215968"/>
                </a:solidFill>
                <a:latin typeface="Arial"/>
                <a:cs typeface="Arial"/>
              </a:rPr>
              <a:t>)</a:t>
            </a:r>
            <a:endParaRPr lang="en-AU" i="1" dirty="0">
              <a:solidFill>
                <a:srgbClr val="215968"/>
              </a:solidFill>
              <a:latin typeface="Arial"/>
              <a:cs typeface="Arial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7D793C4A-D281-4EB4-92A8-7D37DAD026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788" t="26620" r="12712" b="9931"/>
          <a:stretch/>
        </p:blipFill>
        <p:spPr>
          <a:xfrm>
            <a:off x="4090737" y="2378106"/>
            <a:ext cx="4749029" cy="39880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3508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Other sources of bias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5" name="Content Placeholder 5">
            <a:extLst>
              <a:ext uri="{FF2B5EF4-FFF2-40B4-BE49-F238E27FC236}">
                <a16:creationId xmlns:a16="http://schemas.microsoft.com/office/drawing/2014/main" id="{9147EE99-2A2D-4798-8E4C-D2F04F507F8D}"/>
              </a:ext>
            </a:extLst>
          </p:cNvPr>
          <p:cNvSpPr txBox="1">
            <a:spLocks/>
          </p:cNvSpPr>
          <p:nvPr/>
        </p:nvSpPr>
        <p:spPr>
          <a:xfrm>
            <a:off x="410410" y="1224046"/>
            <a:ext cx="7704222" cy="4351338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3600" dirty="0">
                <a:solidFill>
                  <a:schemeClr val="accent5">
                    <a:lumMod val="50000"/>
                  </a:schemeClr>
                </a:solidFill>
                <a:latin typeface="+mn-lt"/>
              </a:rPr>
              <a:t>Temporal patterns in detectability</a:t>
            </a:r>
          </a:p>
          <a:p>
            <a:pPr lvl="1">
              <a:buFont typeface="Courier New" panose="02070309020205020404" pitchFamily="49" charset="0"/>
              <a:buChar char="-"/>
            </a:pPr>
            <a:r>
              <a:rPr lang="en-CA" dirty="0">
                <a:solidFill>
                  <a:schemeClr val="accent5">
                    <a:lumMod val="50000"/>
                  </a:schemeClr>
                </a:solidFill>
              </a:rPr>
              <a:t>diurnal, seasonal</a:t>
            </a:r>
          </a:p>
          <a:p>
            <a:pPr marL="0" indent="0">
              <a:buFont typeface="Arial" pitchFamily="34" charset="0"/>
              <a:buNone/>
            </a:pPr>
            <a:endParaRPr lang="en-CA" dirty="0"/>
          </a:p>
        </p:txBody>
      </p:sp>
      <p:pic>
        <p:nvPicPr>
          <p:cNvPr id="2" name="Picture 1" descr="UNADJUSTEDNONRAW_thumb_1c8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7934" y="1951787"/>
            <a:ext cx="3539290" cy="471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155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Haphazard / Convenience sampling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No probabilistic basis for where and when sampling occurs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Estimation of population parameters more complicated and requires more assumptions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Many uses, but limitations should be recognized</a:t>
            </a:r>
            <a:endParaRPr lang="en-US" sz="32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36806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Haphazard / Convenience sampling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7AC9B3-3ACE-4B1C-8CA2-48E7DD97CD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345" t="18627" r="34044" b="20392"/>
          <a:stretch/>
        </p:blipFill>
        <p:spPr>
          <a:xfrm>
            <a:off x="1747252" y="1245764"/>
            <a:ext cx="5625922" cy="5130973"/>
          </a:xfrm>
          <a:prstGeom prst="rect">
            <a:avLst/>
          </a:prstGeom>
        </p:spPr>
      </p:pic>
      <p:pic>
        <p:nvPicPr>
          <p:cNvPr id="6" name="Content Placeholder 7">
            <a:extLst>
              <a:ext uri="{FF2B5EF4-FFF2-40B4-BE49-F238E27FC236}">
                <a16:creationId xmlns:a16="http://schemas.microsoft.com/office/drawing/2014/main" id="{87D2245F-A644-4A70-B2D4-6DE591BDD5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12" y="5319299"/>
            <a:ext cx="1458493" cy="145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77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Randomisation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Two main reasons: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C0504D"/>
                </a:solidFill>
              </a:rPr>
              <a:t>To obtain </a:t>
            </a:r>
            <a:r>
              <a:rPr lang="en-US" sz="3200" b="1" u="sng" dirty="0">
                <a:solidFill>
                  <a:srgbClr val="C0504D"/>
                </a:solidFill>
              </a:rPr>
              <a:t>unbiased</a:t>
            </a:r>
            <a:r>
              <a:rPr lang="en-US" sz="3200" dirty="0">
                <a:solidFill>
                  <a:srgbClr val="C0504D"/>
                </a:solidFill>
              </a:rPr>
              <a:t> samples from a population</a:t>
            </a:r>
          </a:p>
          <a:p>
            <a:pPr marL="1714500" lvl="3" indent="-342900">
              <a:spcBef>
                <a:spcPct val="50000"/>
              </a:spcBef>
              <a:buFontTx/>
              <a:buChar char="•"/>
              <a:defRPr/>
            </a:pPr>
            <a:r>
              <a:rPr lang="en-US" sz="2800" dirty="0">
                <a:solidFill>
                  <a:srgbClr val="C0504D"/>
                </a:solidFill>
              </a:rPr>
              <a:t>E.g. we usually don’t want all males, or all juveniles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C0504D"/>
                </a:solidFill>
              </a:rPr>
              <a:t>Allocate treatments to experimental units</a:t>
            </a: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1886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Haphazard / Convenience sampling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68E76E-D090-425E-B821-4B818F5A3E3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220" t="19266" r="26675" b="13454"/>
          <a:stretch/>
        </p:blipFill>
        <p:spPr>
          <a:xfrm>
            <a:off x="2846925" y="1189789"/>
            <a:ext cx="6297075" cy="552852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50E8A42-A4D5-4263-A7DB-AA5AB276B5CC}"/>
              </a:ext>
            </a:extLst>
          </p:cNvPr>
          <p:cNvSpPr txBox="1"/>
          <p:nvPr/>
        </p:nvSpPr>
        <p:spPr>
          <a:xfrm>
            <a:off x="0" y="6488668"/>
            <a:ext cx="3900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>
                <a:solidFill>
                  <a:srgbClr val="215968"/>
                </a:solidFill>
                <a:latin typeface="Arial"/>
                <a:cs typeface="Arial"/>
              </a:rPr>
              <a:t>Clemens et al. 2016 </a:t>
            </a:r>
            <a:r>
              <a:rPr lang="en-AU" i="1" dirty="0">
                <a:solidFill>
                  <a:srgbClr val="215968"/>
                </a:solidFill>
                <a:latin typeface="Arial"/>
                <a:cs typeface="Arial"/>
              </a:rPr>
              <a:t>Emu</a:t>
            </a:r>
          </a:p>
        </p:txBody>
      </p:sp>
      <p:sp>
        <p:nvSpPr>
          <p:cNvPr id="9" name="Text Placeholder 23">
            <a:extLst>
              <a:ext uri="{FF2B5EF4-FFF2-40B4-BE49-F238E27FC236}">
                <a16:creationId xmlns:a16="http://schemas.microsoft.com/office/drawing/2014/main" id="{FDD27B3D-BDC5-42C8-932D-7C2989D81ACD}"/>
              </a:ext>
            </a:extLst>
          </p:cNvPr>
          <p:cNvSpPr txBox="1">
            <a:spLocks/>
          </p:cNvSpPr>
          <p:nvPr/>
        </p:nvSpPr>
        <p:spPr>
          <a:xfrm>
            <a:off x="0" y="1426127"/>
            <a:ext cx="2930108" cy="146145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400" dirty="0">
                <a:solidFill>
                  <a:srgbClr val="215968"/>
                </a:solidFill>
                <a:cs typeface="Arial"/>
              </a:rPr>
              <a:t>Gulf of Carpentaria hosts thousands of migratory shorebirds each year, but lacks consistent, long-term monitoring data</a:t>
            </a:r>
          </a:p>
        </p:txBody>
      </p:sp>
      <p:sp>
        <p:nvSpPr>
          <p:cNvPr id="2" name="Oval 1"/>
          <p:cNvSpPr/>
          <p:nvPr/>
        </p:nvSpPr>
        <p:spPr>
          <a:xfrm>
            <a:off x="4438316" y="1122947"/>
            <a:ext cx="788737" cy="78873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518401" y="1128295"/>
            <a:ext cx="788737" cy="78873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4563979" y="4082715"/>
            <a:ext cx="788737" cy="78873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585242" y="4082715"/>
            <a:ext cx="788737" cy="788737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8682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rgbClr val="FF6600"/>
                </a:solidFill>
              </a:rPr>
              <a:t>North American Breeding Bird Survey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ACD8AC-DDFA-434E-A329-426E66EFE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" t="2762" r="990" b="1102"/>
          <a:stretch/>
        </p:blipFill>
        <p:spPr>
          <a:xfrm>
            <a:off x="802103" y="2996589"/>
            <a:ext cx="5293898" cy="3431723"/>
          </a:xfrm>
          <a:prstGeom prst="rect">
            <a:avLst/>
          </a:prstGeom>
        </p:spPr>
      </p:pic>
      <p:sp>
        <p:nvSpPr>
          <p:cNvPr id="16" name="Content Placeholder 8">
            <a:extLst>
              <a:ext uri="{FF2B5EF4-FFF2-40B4-BE49-F238E27FC236}">
                <a16:creationId xmlns:a16="http://schemas.microsoft.com/office/drawing/2014/main" id="{609128F4-81A7-47BF-BD4F-4371AC056451}"/>
              </a:ext>
            </a:extLst>
          </p:cNvPr>
          <p:cNvSpPr txBox="1">
            <a:spLocks/>
          </p:cNvSpPr>
          <p:nvPr/>
        </p:nvSpPr>
        <p:spPr>
          <a:xfrm>
            <a:off x="267367" y="1230172"/>
            <a:ext cx="8609263" cy="1670769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en-CA" sz="2400" dirty="0">
                <a:solidFill>
                  <a:srgbClr val="215968"/>
                </a:solidFill>
              </a:rPr>
              <a:t>“</a:t>
            </a:r>
            <a:r>
              <a:rPr lang="mr-IN" sz="2400" dirty="0">
                <a:solidFill>
                  <a:srgbClr val="215968"/>
                </a:solidFill>
              </a:rPr>
              <a:t>…</a:t>
            </a:r>
            <a:r>
              <a:rPr lang="en-CA" sz="2400" dirty="0">
                <a:solidFill>
                  <a:srgbClr val="215968"/>
                </a:solidFill>
              </a:rPr>
              <a:t>data are collected by thousands of dedicated participants along thousands of roadside routes throughout the continent…population data and population trend analyses on more than 400 bird species…”</a:t>
            </a:r>
            <a:endParaRPr lang="en-CA" dirty="0">
              <a:solidFill>
                <a:srgbClr val="215968"/>
              </a:solidFill>
            </a:endParaRPr>
          </a:p>
          <a:p>
            <a:endParaRPr lang="en-CA" dirty="0">
              <a:solidFill>
                <a:srgbClr val="215968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71A3E0-9E6A-4465-BC5E-9C066D5878DA}"/>
              </a:ext>
            </a:extLst>
          </p:cNvPr>
          <p:cNvSpPr txBox="1"/>
          <p:nvPr/>
        </p:nvSpPr>
        <p:spPr>
          <a:xfrm>
            <a:off x="-288365" y="6211669"/>
            <a:ext cx="9432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>
                <a:solidFill>
                  <a:srgbClr val="215968"/>
                </a:solidFill>
              </a:rPr>
              <a:t>https://www.mbr-pwrc.usgs.gov/bbs/</a:t>
            </a:r>
          </a:p>
          <a:p>
            <a:pPr algn="r"/>
            <a:r>
              <a:rPr lang="en-CA" dirty="0">
                <a:solidFill>
                  <a:srgbClr val="215968"/>
                </a:solidFill>
              </a:rPr>
              <a:t>https://wildlife-species.canada.ca/breeding-bird-survey-results/</a:t>
            </a:r>
          </a:p>
        </p:txBody>
      </p:sp>
    </p:spTree>
    <p:extLst>
      <p:ext uri="{BB962C8B-B14F-4D97-AF65-F5344CB8AC3E}">
        <p14:creationId xmlns:p14="http://schemas.microsoft.com/office/powerpoint/2010/main" val="29592301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rgbClr val="FF6600"/>
                </a:solidFill>
              </a:rPr>
              <a:t>North American Breeding Bird Survey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71A3E0-9E6A-4465-BC5E-9C066D5878DA}"/>
              </a:ext>
            </a:extLst>
          </p:cNvPr>
          <p:cNvSpPr txBox="1"/>
          <p:nvPr/>
        </p:nvSpPr>
        <p:spPr>
          <a:xfrm>
            <a:off x="-288365" y="6211669"/>
            <a:ext cx="94323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>
                <a:solidFill>
                  <a:srgbClr val="215968"/>
                </a:solidFill>
              </a:rPr>
              <a:t>https://www.mbr-pwrc.usgs.gov/bbs/</a:t>
            </a:r>
          </a:p>
          <a:p>
            <a:pPr algn="r"/>
            <a:r>
              <a:rPr lang="en-CA" dirty="0">
                <a:solidFill>
                  <a:srgbClr val="215968"/>
                </a:solidFill>
              </a:rPr>
              <a:t>https://wildlife-species.canada.ca/breeding-bird-survey-results/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2C4744-674C-47B5-8B07-099B93A03D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2" t="4532" b="7697"/>
          <a:stretch/>
        </p:blipFill>
        <p:spPr>
          <a:xfrm>
            <a:off x="179720" y="1411697"/>
            <a:ext cx="5234492" cy="3758816"/>
          </a:xfrm>
          <a:prstGeom prst="snip2Diag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BD346B-161E-458C-91E6-E4E3DB7F66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4" t="921" r="36031" b="3412"/>
          <a:stretch/>
        </p:blipFill>
        <p:spPr>
          <a:xfrm>
            <a:off x="5495314" y="2403249"/>
            <a:ext cx="3222255" cy="1961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5971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sz="4000" dirty="0">
                <a:solidFill>
                  <a:srgbClr val="FF6600"/>
                </a:solidFill>
              </a:rPr>
              <a:t>North American Breeding Bird Survey</a:t>
            </a:r>
          </a:p>
        </p:txBody>
      </p:sp>
      <p:pic>
        <p:nvPicPr>
          <p:cNvPr id="2" name="Picture 1" descr="Screen Shot 2019-09-24 at 11.27.51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52" y="3355016"/>
            <a:ext cx="8729579" cy="27958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Lots of sophisticated statistical approaches to estimate species’ trends that deal with sampling issues</a:t>
            </a:r>
          </a:p>
        </p:txBody>
      </p:sp>
    </p:spTree>
    <p:extLst>
      <p:ext uri="{BB962C8B-B14F-4D97-AF65-F5344CB8AC3E}">
        <p14:creationId xmlns:p14="http://schemas.microsoft.com/office/powerpoint/2010/main" val="4822176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Key points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1138991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 err="1">
                <a:solidFill>
                  <a:schemeClr val="accent5">
                    <a:lumMod val="50000"/>
                  </a:schemeClr>
                </a:solidFill>
              </a:rPr>
              <a:t>Randomisation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 helps to protect against systematic (often hidden) sources of </a:t>
            </a:r>
            <a:r>
              <a:rPr lang="en-US" sz="3200" b="1" u="sng" dirty="0">
                <a:solidFill>
                  <a:schemeClr val="accent5">
                    <a:lumMod val="50000"/>
                  </a:schemeClr>
                </a:solidFill>
              </a:rPr>
              <a:t>sampling bias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Barriers to </a:t>
            </a:r>
            <a:r>
              <a:rPr lang="en-US" sz="3200" dirty="0" err="1">
                <a:solidFill>
                  <a:schemeClr val="accent5">
                    <a:lumMod val="50000"/>
                  </a:schemeClr>
                </a:solidFill>
              </a:rPr>
              <a:t>randomisation</a:t>
            </a: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: cost, accessibility, feasibility, knowledge, ethics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Many uses for data collected haphazardly, but limitations need to be recognized and appropriate methods implemented</a:t>
            </a:r>
          </a:p>
        </p:txBody>
      </p:sp>
    </p:spTree>
    <p:extLst>
      <p:ext uri="{BB962C8B-B14F-4D97-AF65-F5344CB8AC3E}">
        <p14:creationId xmlns:p14="http://schemas.microsoft.com/office/powerpoint/2010/main" val="22788658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Coming up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BE66815-CAAB-91B1-C403-EFC38B1B1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AU" sz="3200" b="1" dirty="0">
                <a:solidFill>
                  <a:schemeClr val="accent2"/>
                </a:solidFill>
              </a:rPr>
              <a:t>Thursday 1pm Workshop: </a:t>
            </a:r>
            <a:r>
              <a:rPr lang="en-AU" sz="3200" dirty="0">
                <a:solidFill>
                  <a:schemeClr val="accent1"/>
                </a:solidFill>
              </a:rPr>
              <a:t>Understanding interactions between categorical variables</a:t>
            </a:r>
          </a:p>
          <a:p>
            <a:pPr algn="ctr"/>
            <a:endParaRPr lang="en-AU" sz="3200" b="1" dirty="0">
              <a:solidFill>
                <a:schemeClr val="accent2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Thursday 5pm Lecture (Rich Fuller): </a:t>
            </a:r>
            <a:r>
              <a:rPr lang="en-AU" sz="3200" dirty="0">
                <a:solidFill>
                  <a:schemeClr val="accent1"/>
                </a:solidFill>
              </a:rPr>
              <a:t>Earth observation</a:t>
            </a:r>
          </a:p>
          <a:p>
            <a:pPr algn="ctr"/>
            <a:endParaRPr lang="en-AU" sz="3200" dirty="0">
              <a:solidFill>
                <a:schemeClr val="accent1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Pre-recorded stats lecture: </a:t>
            </a:r>
            <a:r>
              <a:rPr lang="en-AU" sz="3200" dirty="0">
                <a:solidFill>
                  <a:schemeClr val="accent1"/>
                </a:solidFill>
              </a:rPr>
              <a:t>Linear models (ANOVA)</a:t>
            </a:r>
          </a:p>
          <a:p>
            <a:pPr algn="ctr"/>
            <a:endParaRPr lang="en-AU" sz="3200" dirty="0">
              <a:solidFill>
                <a:schemeClr val="accent2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Friday R </a:t>
            </a:r>
            <a:r>
              <a:rPr lang="en-AU" sz="3200" b="1" dirty="0" err="1">
                <a:solidFill>
                  <a:schemeClr val="accent2"/>
                </a:solidFill>
              </a:rPr>
              <a:t>Prac</a:t>
            </a:r>
            <a:r>
              <a:rPr lang="en-AU" sz="3200" b="1" dirty="0">
                <a:solidFill>
                  <a:schemeClr val="accent2"/>
                </a:solidFill>
              </a:rPr>
              <a:t>: </a:t>
            </a:r>
            <a:r>
              <a:rPr lang="en-AU" sz="3200" dirty="0">
                <a:solidFill>
                  <a:schemeClr val="accent1"/>
                </a:solidFill>
              </a:rPr>
              <a:t>Linear models (ANOVA)</a:t>
            </a:r>
            <a:endParaRPr lang="en-AU" sz="3200" b="1" dirty="0">
              <a:solidFill>
                <a:srgbClr val="0000FF"/>
              </a:solidFill>
            </a:endParaRPr>
          </a:p>
          <a:p>
            <a:pPr algn="ctr">
              <a:spcBef>
                <a:spcPct val="50000"/>
              </a:spcBef>
              <a:defRPr/>
            </a:pPr>
            <a:endParaRPr lang="en-US" sz="3200" b="0" dirty="0"/>
          </a:p>
        </p:txBody>
      </p:sp>
    </p:spTree>
    <p:extLst>
      <p:ext uri="{BB962C8B-B14F-4D97-AF65-F5344CB8AC3E}">
        <p14:creationId xmlns:p14="http://schemas.microsoft.com/office/powerpoint/2010/main" val="2554362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Sampling from populations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71500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The sample must be </a:t>
            </a: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</a:rPr>
              <a:t>representative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 of the population of interest</a:t>
            </a:r>
          </a:p>
          <a:p>
            <a:pPr marL="571500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Samples must be a large enough to make strong inferences</a:t>
            </a:r>
          </a:p>
        </p:txBody>
      </p:sp>
    </p:spTree>
    <p:extLst>
      <p:ext uri="{BB962C8B-B14F-4D97-AF65-F5344CB8AC3E}">
        <p14:creationId xmlns:p14="http://schemas.microsoft.com/office/powerpoint/2010/main" val="3745402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45.jpg">
            <a:extLst>
              <a:ext uri="{FF2B5EF4-FFF2-40B4-BE49-F238E27FC236}">
                <a16:creationId xmlns:a16="http://schemas.microsoft.com/office/drawing/2014/main" id="{FEE14DE6-18DA-4095-997D-87552234A46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3807106" y="147053"/>
            <a:ext cx="5256686" cy="6570144"/>
          </a:xfrm>
          <a:prstGeom prst="rect">
            <a:avLst/>
          </a:prstGeom>
          <a:ln/>
        </p:spPr>
      </p:pic>
      <p:sp>
        <p:nvSpPr>
          <p:cNvPr id="3" name="Oval 2"/>
          <p:cNvSpPr/>
          <p:nvPr/>
        </p:nvSpPr>
        <p:spPr>
          <a:xfrm>
            <a:off x="5708316" y="4050632"/>
            <a:ext cx="2540000" cy="2513263"/>
          </a:xfrm>
          <a:prstGeom prst="ellipse">
            <a:avLst/>
          </a:prstGeom>
          <a:noFill/>
          <a:ln w="57150" cmpd="sng">
            <a:solidFill>
              <a:srgbClr val="FF6600"/>
            </a:solidFill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122990" y="163094"/>
            <a:ext cx="3927642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In this a representative sample?</a:t>
            </a: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 descr="Eastern Curlew with crab prey ">
            <a:extLst>
              <a:ext uri="{FF2B5EF4-FFF2-40B4-BE49-F238E27FC236}">
                <a16:creationId xmlns:a16="http://schemas.microsoft.com/office/drawing/2014/main" id="{D43AEA22-755B-4BA0-BAB0-253F256388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8" r="13883"/>
          <a:stretch/>
        </p:blipFill>
        <p:spPr bwMode="auto">
          <a:xfrm>
            <a:off x="371160" y="4063999"/>
            <a:ext cx="3229022" cy="2566721"/>
          </a:xfrm>
          <a:prstGeom prst="rect">
            <a:avLst/>
          </a:prstGeom>
          <a:noFill/>
          <a:effectLst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05994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Another sampling scenario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A polling company randomly calls mobile phones to ask about voting intentions.</a:t>
            </a:r>
          </a:p>
          <a:p>
            <a:pPr marL="6858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C0504D"/>
                </a:solidFill>
              </a:rPr>
              <a:t>What population is intended to be sampled? </a:t>
            </a:r>
          </a:p>
          <a:p>
            <a:pPr marL="6858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C0504D"/>
                </a:solidFill>
              </a:rPr>
              <a:t>What population has been sampled?</a:t>
            </a: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64911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Yet another sampling scenario!!!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Research question: what is the winter distribution of savannah sparrows (NE USA)?</a:t>
            </a:r>
          </a:p>
          <a:p>
            <a:pPr>
              <a:spcBef>
                <a:spcPct val="50000"/>
              </a:spcBef>
              <a:defRPr/>
            </a:pP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4DC432-5149-4602-AEFA-4A911CE7C3A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450" t="4463"/>
          <a:stretch/>
        </p:blipFill>
        <p:spPr>
          <a:xfrm>
            <a:off x="3156096" y="3076647"/>
            <a:ext cx="4654327" cy="3754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DAC489-455B-413C-932F-AD80FE06539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43" t="22388" r="22439" b="7624"/>
          <a:stretch/>
        </p:blipFill>
        <p:spPr>
          <a:xfrm>
            <a:off x="2491760" y="3101472"/>
            <a:ext cx="1919825" cy="355386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48276" y="3636212"/>
            <a:ext cx="2029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Grand </a:t>
            </a:r>
            <a:r>
              <a:rPr lang="en-US" sz="1400" dirty="0" err="1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Manon</a:t>
            </a:r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 Is. (Can)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6348" y="5178927"/>
            <a:ext cx="1695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accent5">
                    <a:lumMod val="50000"/>
                  </a:schemeClr>
                </a:solidFill>
                <a:latin typeface="Arial"/>
                <a:cs typeface="Arial"/>
              </a:rPr>
              <a:t>Kent Is. (USA)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5250" y="4953000"/>
            <a:ext cx="142875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8918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:\Users\BKW\Desktop\SAVS\Differential migration\Fig1_colour_no_labels.tiff">
            <a:extLst>
              <a:ext uri="{FF2B5EF4-FFF2-40B4-BE49-F238E27FC236}">
                <a16:creationId xmlns:a16="http://schemas.microsoft.com/office/drawing/2014/main" id="{BAC2DDD2-31F7-496F-98D0-21FF3F64A0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915" y="2867271"/>
            <a:ext cx="6353540" cy="3783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Yet another sampling scenario!!!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457200" y="1219200"/>
            <a:ext cx="8152063" cy="1975854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Research question: what is the winter distribution of savannah sparrows (NE USA)?</a:t>
            </a:r>
          </a:p>
        </p:txBody>
      </p:sp>
      <p:sp>
        <p:nvSpPr>
          <p:cNvPr id="4" name="Rectangle 3"/>
          <p:cNvSpPr/>
          <p:nvPr/>
        </p:nvSpPr>
        <p:spPr>
          <a:xfrm>
            <a:off x="1089944" y="6211669"/>
            <a:ext cx="718966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CA" sz="3600" dirty="0">
                <a:solidFill>
                  <a:schemeClr val="accent6">
                    <a:lumMod val="75000"/>
                  </a:schemeClr>
                </a:solidFill>
                <a:latin typeface="Arial"/>
                <a:cs typeface="Arial"/>
              </a:rPr>
              <a:t>What if we only sampled females?</a:t>
            </a:r>
          </a:p>
        </p:txBody>
      </p:sp>
    </p:spTree>
    <p:extLst>
      <p:ext uri="{BB962C8B-B14F-4D97-AF65-F5344CB8AC3E}">
        <p14:creationId xmlns:p14="http://schemas.microsoft.com/office/powerpoint/2010/main" val="3942751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Sampling bias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Arises when sampling units in the population have an </a:t>
            </a: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</a:rPr>
              <a:t>unequal chance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of being observed or measured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may result in a sample that is </a:t>
            </a: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</a:rPr>
              <a:t>not representative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 of the population</a:t>
            </a:r>
          </a:p>
        </p:txBody>
      </p:sp>
    </p:spTree>
    <p:extLst>
      <p:ext uri="{BB962C8B-B14F-4D97-AF65-F5344CB8AC3E}">
        <p14:creationId xmlns:p14="http://schemas.microsoft.com/office/powerpoint/2010/main" val="19425274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19788</TotalTime>
  <Words>739</Words>
  <Application>Microsoft Macintosh PowerPoint</Application>
  <PresentationFormat>On-screen Show (4:3)</PresentationFormat>
  <Paragraphs>116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9" baseType="lpstr">
      <vt:lpstr>Arial</vt:lpstr>
      <vt:lpstr>Calibri</vt:lpstr>
      <vt:lpstr>Courier New</vt:lpstr>
      <vt:lpstr>Office Theme</vt:lpstr>
      <vt:lpstr>Designing rigorous surveys and experiments: RANDOMISATION!!!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Impacts of Invasion</dc:title>
  <dc:creator>uqybuckl</dc:creator>
  <cp:lastModifiedBy>John Dwyer</cp:lastModifiedBy>
  <cp:revision>265</cp:revision>
  <dcterms:created xsi:type="dcterms:W3CDTF">2011-03-25T01:56:11Z</dcterms:created>
  <dcterms:modified xsi:type="dcterms:W3CDTF">2023-09-06T04:53:36Z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382bf1-026c-423b-a2f3-9729d1fde3ca_Enabled">
    <vt:lpwstr>true</vt:lpwstr>
  </property>
  <property fmtid="{D5CDD505-2E9C-101B-9397-08002B2CF9AE}" pid="3" name="MSIP_Label_37382bf1-026c-423b-a2f3-9729d1fde3ca_SetDate">
    <vt:lpwstr>2022-07-05T02:35:06Z</vt:lpwstr>
  </property>
  <property fmtid="{D5CDD505-2E9C-101B-9397-08002B2CF9AE}" pid="4" name="MSIP_Label_37382bf1-026c-423b-a2f3-9729d1fde3ca_Method">
    <vt:lpwstr>Privileged</vt:lpwstr>
  </property>
  <property fmtid="{D5CDD505-2E9C-101B-9397-08002B2CF9AE}" pid="5" name="MSIP_Label_37382bf1-026c-423b-a2f3-9729d1fde3ca_Name">
    <vt:lpwstr>OFFICIAL - PUBLIC</vt:lpwstr>
  </property>
  <property fmtid="{D5CDD505-2E9C-101B-9397-08002B2CF9AE}" pid="6" name="MSIP_Label_37382bf1-026c-423b-a2f3-9729d1fde3ca_SiteId">
    <vt:lpwstr>b6e377cf-9db3-46cb-91a2-fad9605bb15c</vt:lpwstr>
  </property>
  <property fmtid="{D5CDD505-2E9C-101B-9397-08002B2CF9AE}" pid="7" name="MSIP_Label_37382bf1-026c-423b-a2f3-9729d1fde3ca_ActionId">
    <vt:lpwstr>1461d861-1e36-4c89-aeb7-98ab758727b7</vt:lpwstr>
  </property>
  <property fmtid="{D5CDD505-2E9C-101B-9397-08002B2CF9AE}" pid="8" name="MSIP_Label_37382bf1-026c-423b-a2f3-9729d1fde3ca_ContentBits">
    <vt:lpwstr>0</vt:lpwstr>
  </property>
</Properties>
</file>